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5" r:id="rId4"/>
    <p:sldId id="263" r:id="rId5"/>
    <p:sldId id="260" r:id="rId6"/>
    <p:sldId id="258" r:id="rId7"/>
    <p:sldId id="259" r:id="rId8"/>
    <p:sldId id="261" r:id="rId9"/>
    <p:sldId id="293" r:id="rId10"/>
    <p:sldId id="284" r:id="rId11"/>
    <p:sldId id="285" r:id="rId12"/>
    <p:sldId id="274" r:id="rId13"/>
    <p:sldId id="276" r:id="rId14"/>
    <p:sldId id="275" r:id="rId15"/>
    <p:sldId id="267" r:id="rId16"/>
    <p:sldId id="294" r:id="rId17"/>
    <p:sldId id="291" r:id="rId18"/>
    <p:sldId id="292" r:id="rId19"/>
    <p:sldId id="277" r:id="rId20"/>
    <p:sldId id="280" r:id="rId21"/>
    <p:sldId id="281" r:id="rId22"/>
    <p:sldId id="266" r:id="rId23"/>
    <p:sldId id="262" r:id="rId24"/>
    <p:sldId id="296" r:id="rId25"/>
    <p:sldId id="295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8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2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4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8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6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1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4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9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9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8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3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77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earth.com/practice/machine-learning/machine-learning-algorithms/ml-decision-tree/tutoria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2F793-3952-2E40-43EF-3C03A145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US" sz="6000"/>
              <a:t>Decision Tree</a:t>
            </a:r>
            <a:endParaRPr lang="en-IN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C3F79-3EE9-17FA-4668-8B2A60CEF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DR Rani OOMMan Panicker</a:t>
            </a:r>
            <a:endParaRPr lang="en-IN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1445-BF0C-6B68-7076-F499CAB5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59" y="640080"/>
            <a:ext cx="4141075" cy="3602736"/>
          </a:xfrm>
          <a:prstGeom prst="rect">
            <a:avLst/>
          </a:prstGeom>
        </p:spPr>
      </p:pic>
      <p:pic>
        <p:nvPicPr>
          <p:cNvPr id="23" name="Picture 3" descr="Low Angle View Of Clouds In Sky">
            <a:extLst>
              <a:ext uri="{FF2B5EF4-FFF2-40B4-BE49-F238E27FC236}">
                <a16:creationId xmlns:a16="http://schemas.microsoft.com/office/drawing/2014/main" id="{A3A505B4-86DA-CC28-B195-AF3BE2C8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24" r="28159" b="-2"/>
          <a:stretch/>
        </p:blipFill>
        <p:spPr>
          <a:xfrm>
            <a:off x="6570593" y="640078"/>
            <a:ext cx="4239647" cy="461578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71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14A9B-ABF5-600D-5A19-E2BBF2D5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0"/>
            <a:ext cx="11948160" cy="6299200"/>
          </a:xfrm>
        </p:spPr>
      </p:pic>
    </p:spTree>
    <p:extLst>
      <p:ext uri="{BB962C8B-B14F-4D97-AF65-F5344CB8AC3E}">
        <p14:creationId xmlns:p14="http://schemas.microsoft.com/office/powerpoint/2010/main" val="32828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BD74-6C20-0B79-5BB4-0D8DD3CC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of root node: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3BFA4-CB84-0DFB-79FD-A5ABBF4F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0000CC"/>
                </a:solidFill>
              </a:rPr>
              <a:t>Gini index (CART algorithm)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Entropy and Information Gain (ID3)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F9D22-6120-D6FB-9C14-0073302AA8FA}"/>
              </a:ext>
            </a:extLst>
          </p:cNvPr>
          <p:cNvSpPr txBox="1"/>
          <p:nvPr/>
        </p:nvSpPr>
        <p:spPr>
          <a:xfrm>
            <a:off x="375920" y="4300973"/>
            <a:ext cx="9367520" cy="52322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The best attribute is the one with the </a:t>
            </a:r>
            <a:r>
              <a:rPr lang="en-US" sz="2800" dirty="0">
                <a:solidFill>
                  <a:srgbClr val="FF0000"/>
                </a:solidFill>
              </a:rPr>
              <a:t>highest information gain.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2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E5C4D-F3A5-CFE0-33AE-8A3D7CA27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5" y="162560"/>
            <a:ext cx="11116607" cy="57810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D34DB-1B06-D907-987E-0641E93763B2}"/>
              </a:ext>
            </a:extLst>
          </p:cNvPr>
          <p:cNvSpPr txBox="1"/>
          <p:nvPr/>
        </p:nvSpPr>
        <p:spPr>
          <a:xfrm>
            <a:off x="6197600" y="5037405"/>
            <a:ext cx="46736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Entropy </a:t>
            </a:r>
            <a:r>
              <a:rPr lang="en-IN" dirty="0"/>
              <a:t>is a common way to measure impurity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BCD9F-77FC-160E-9703-EAB6A623D401}"/>
              </a:ext>
            </a:extLst>
          </p:cNvPr>
          <p:cNvSpPr txBox="1"/>
          <p:nvPr/>
        </p:nvSpPr>
        <p:spPr>
          <a:xfrm>
            <a:off x="6512560" y="274320"/>
            <a:ext cx="263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147142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91B6-079C-F7C2-1454-6A94B653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34935-CB04-7654-4523-14B08090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1440"/>
            <a:ext cx="5852160" cy="32450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0F4BE-4FDA-CC5C-5C93-09A6B55E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2992671"/>
            <a:ext cx="6160934" cy="32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C23F0-7445-C73A-2B4D-F5D9DF325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034" y="243840"/>
            <a:ext cx="10083630" cy="5516880"/>
          </a:xfrm>
        </p:spPr>
      </p:pic>
    </p:spTree>
    <p:extLst>
      <p:ext uri="{BB962C8B-B14F-4D97-AF65-F5344CB8AC3E}">
        <p14:creationId xmlns:p14="http://schemas.microsoft.com/office/powerpoint/2010/main" val="13259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E2558-89AE-A668-AA79-A79181A57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642" y="447040"/>
            <a:ext cx="10340806" cy="4876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A8A88-9A3E-CF9E-3895-98C01B33AA94}"/>
              </a:ext>
            </a:extLst>
          </p:cNvPr>
          <p:cNvSpPr txBox="1"/>
          <p:nvPr/>
        </p:nvSpPr>
        <p:spPr>
          <a:xfrm>
            <a:off x="2428240" y="5415895"/>
            <a:ext cx="92456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ID3 follows the rule — A branch with an entropy of zero is a leaf node and A branch with entropy more than zero needs further splitting.</a:t>
            </a:r>
            <a:endParaRPr lang="en-IN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2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D5E6-64F0-28AD-965C-9F30247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03D0CE-9707-08D5-9A76-CD371E2F9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" y="721360"/>
            <a:ext cx="6479858" cy="488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13A5E-E00D-6D12-374E-2F87592C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567622"/>
            <a:ext cx="4744719" cy="24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3EDD-5B32-EC9A-9158-A0814F07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2E63D-D9E8-F952-16AC-B2E96CCDF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1" y="286603"/>
            <a:ext cx="6146818" cy="4539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49E76-691E-E5E3-FFD9-BC112C9C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19" y="1415609"/>
            <a:ext cx="5447861" cy="3603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927EA-6737-15B8-888B-81B41D79526C}"/>
              </a:ext>
            </a:extLst>
          </p:cNvPr>
          <p:cNvSpPr txBox="1"/>
          <p:nvPr/>
        </p:nvSpPr>
        <p:spPr>
          <a:xfrm>
            <a:off x="2092942" y="5110480"/>
            <a:ext cx="6146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Total data set=14</a:t>
            </a:r>
          </a:p>
          <a:p>
            <a:endParaRPr lang="en-US" sz="2400" dirty="0">
              <a:solidFill>
                <a:srgbClr val="0000CC"/>
              </a:solidFill>
            </a:endParaRPr>
          </a:p>
          <a:p>
            <a:r>
              <a:rPr lang="en-US" sz="2400" dirty="0">
                <a:solidFill>
                  <a:srgbClr val="0000CC"/>
                </a:solidFill>
              </a:rPr>
              <a:t>P(yes)=9/14=0.64    and          P(No)=5/14=0.36</a:t>
            </a:r>
            <a:endParaRPr lang="en-IN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0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D381-3FA6-9155-EA07-CA0CA7CF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AF749-9D70-8188-DE37-6A88A7C5B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" y="2013892"/>
            <a:ext cx="775208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7CABA-D5D2-6DB1-97AB-DC84A9AE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57" y="286603"/>
            <a:ext cx="8266603" cy="1727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71600-C54D-27C4-6125-89BA1CD8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030" y="1535100"/>
            <a:ext cx="5124970" cy="37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C295B-7E70-3FF0-C4E7-EE12781C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967390" cy="6146800"/>
          </a:xfrm>
        </p:spPr>
      </p:pic>
    </p:spTree>
    <p:extLst>
      <p:ext uri="{BB962C8B-B14F-4D97-AF65-F5344CB8AC3E}">
        <p14:creationId xmlns:p14="http://schemas.microsoft.com/office/powerpoint/2010/main" val="411932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C951-176B-8E2F-72CB-E0B27B35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7A934-B8F1-45F2-DFDE-3759A4C3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2108201"/>
            <a:ext cx="1105408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CC"/>
                </a:solidFill>
              </a:rPr>
              <a:t>Supervised learning technique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can be used for both </a:t>
            </a:r>
            <a:r>
              <a:rPr lang="en-US" u="sng" dirty="0">
                <a:solidFill>
                  <a:srgbClr val="FF0000"/>
                </a:solidFill>
              </a:rPr>
              <a:t>classification and Regression problems</a:t>
            </a:r>
            <a:r>
              <a:rPr lang="en-US" dirty="0"/>
              <a:t>, but mostly it is preferred for solving Classification problems.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D95D2-8989-2E3A-FD40-563CB28B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39" y="3045669"/>
            <a:ext cx="4735281" cy="3126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A4CD84-5E2E-BE5A-3AF7-E4954DD2D3F6}"/>
              </a:ext>
            </a:extLst>
          </p:cNvPr>
          <p:cNvSpPr txBox="1"/>
          <p:nvPr/>
        </p:nvSpPr>
        <p:spPr>
          <a:xfrm>
            <a:off x="193040" y="4348480"/>
            <a:ext cx="99568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94B2-740A-E5B0-AEBB-8835E8EC2B46}"/>
              </a:ext>
            </a:extLst>
          </p:cNvPr>
          <p:cNvSpPr txBox="1"/>
          <p:nvPr/>
        </p:nvSpPr>
        <p:spPr>
          <a:xfrm>
            <a:off x="1828800" y="4209979"/>
            <a:ext cx="1798320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  <a:p>
            <a:r>
              <a:rPr lang="en-US" dirty="0"/>
              <a:t>(Decision Tree)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A6C6A-84EC-E014-6E81-71976EE81D83}"/>
              </a:ext>
            </a:extLst>
          </p:cNvPr>
          <p:cNvSpPr txBox="1"/>
          <p:nvPr/>
        </p:nvSpPr>
        <p:spPr>
          <a:xfrm>
            <a:off x="4267200" y="4348478"/>
            <a:ext cx="17373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87F5D9-A3D5-C2B9-5F9A-2A8C679249B7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88720" y="4533145"/>
            <a:ext cx="6400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3068CD-3C04-1769-F495-F6D2EDC261D2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627120" y="4533144"/>
            <a:ext cx="6400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1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F06D-98FD-E9D2-23FE-6B889B81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9E993-E77C-CCA4-C3A2-3A32836FA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219" y="2562945"/>
            <a:ext cx="6559887" cy="2851297"/>
          </a:xfrm>
        </p:spPr>
      </p:pic>
    </p:spTree>
    <p:extLst>
      <p:ext uri="{BB962C8B-B14F-4D97-AF65-F5344CB8AC3E}">
        <p14:creationId xmlns:p14="http://schemas.microsoft.com/office/powerpoint/2010/main" val="280573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6BFC7-3A5F-012C-59B8-7A09448A7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62" y="477520"/>
            <a:ext cx="9593836" cy="4893560"/>
          </a:xfrm>
        </p:spPr>
      </p:pic>
    </p:spTree>
    <p:extLst>
      <p:ext uri="{BB962C8B-B14F-4D97-AF65-F5344CB8AC3E}">
        <p14:creationId xmlns:p14="http://schemas.microsoft.com/office/powerpoint/2010/main" val="402088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F8FE-5FC9-D051-CA3A-74E2792F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F7408-EC9D-9E5B-6C83-DE60492D7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15" y="286603"/>
            <a:ext cx="10510605" cy="5841999"/>
          </a:xfrm>
        </p:spPr>
      </p:pic>
    </p:spTree>
    <p:extLst>
      <p:ext uri="{BB962C8B-B14F-4D97-AF65-F5344CB8AC3E}">
        <p14:creationId xmlns:p14="http://schemas.microsoft.com/office/powerpoint/2010/main" val="4152453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31AD-35D9-ACDE-5767-925F8AD7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F7C-F51C-F03B-70DB-56EB028D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Choose the best feature as root node (based on entropy and information gain)</a:t>
            </a:r>
          </a:p>
          <a:p>
            <a:r>
              <a:rPr lang="en-US" dirty="0"/>
              <a:t>2.split the dataset</a:t>
            </a:r>
          </a:p>
          <a:p>
            <a:r>
              <a:rPr lang="en-US" dirty="0"/>
              <a:t>3.Repeat</a:t>
            </a:r>
          </a:p>
          <a:p>
            <a:r>
              <a:rPr lang="en-US" dirty="0"/>
              <a:t>4. Stop when the leaf nodes are pure.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13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156E-BA87-AA44-1870-F3179F24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EB5A-3EE7-DFE0-EA89-8C3CDF30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pPr algn="ctr"/>
            <a:r>
              <a:rPr lang="en-IN" dirty="0"/>
              <a:t> </a:t>
            </a:r>
            <a:r>
              <a:rPr lang="en-IN" sz="4000" dirty="0">
                <a:solidFill>
                  <a:srgbClr val="0000CC"/>
                </a:solidFill>
              </a:rPr>
              <a:t>Exam question (End </a:t>
            </a:r>
            <a:r>
              <a:rPr lang="en-IN" sz="4000" dirty="0" err="1">
                <a:solidFill>
                  <a:srgbClr val="0000CC"/>
                </a:solidFill>
              </a:rPr>
              <a:t>sem</a:t>
            </a:r>
            <a:r>
              <a:rPr lang="en-IN" sz="4000" dirty="0">
                <a:solidFill>
                  <a:srgbClr val="0000C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94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14A9B-ABF5-600D-5A19-E2BBF2D5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0"/>
            <a:ext cx="11948160" cy="6299200"/>
          </a:xfrm>
        </p:spPr>
      </p:pic>
    </p:spTree>
    <p:extLst>
      <p:ext uri="{BB962C8B-B14F-4D97-AF65-F5344CB8AC3E}">
        <p14:creationId xmlns:p14="http://schemas.microsoft.com/office/powerpoint/2010/main" val="3045042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BAB5-A95B-ED04-079B-D423FCC3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C24FE-7917-470E-A0DA-4CBC38315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https://www.hackerearth.com/practice/machine-learning/machine-learning-algorithms/ml-decision-tree/tutorial/</a:t>
            </a:r>
            <a:endParaRPr lang="en-IN" dirty="0"/>
          </a:p>
          <a:p>
            <a:r>
              <a:rPr lang="en-IN" dirty="0"/>
              <a:t>https://www.analyticsvidhya.com/blog/2023/01/step-by-step-working-of-decision-tree-algorithm/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8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2C19-FF7F-74B9-290F-A62AACBE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763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CC"/>
                </a:solidFill>
                <a:latin typeface="Amasis MT Pro Black" panose="020F0502020204030204" pitchFamily="18" charset="0"/>
              </a:rPr>
              <a:t>Loan approval or rejection</a:t>
            </a:r>
            <a:endParaRPr lang="en-IN" sz="2800" b="1" dirty="0">
              <a:solidFill>
                <a:srgbClr val="0000CC"/>
              </a:solidFill>
              <a:latin typeface="Amasis MT Pro Black" panose="020F05020202040302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F0FE6A-316E-95B1-9EBB-35E4D5D34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1" y="1991360"/>
            <a:ext cx="7290957" cy="3789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153BE-F5AC-CE6A-CB58-0F922E1638B3}"/>
              </a:ext>
            </a:extLst>
          </p:cNvPr>
          <p:cNvSpPr txBox="1"/>
          <p:nvPr/>
        </p:nvSpPr>
        <p:spPr>
          <a:xfrm>
            <a:off x="6410960" y="286603"/>
            <a:ext cx="5054600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Nodes</a:t>
            </a:r>
            <a:r>
              <a:rPr lang="en-US" sz="2400" dirty="0"/>
              <a:t>:</a:t>
            </a:r>
            <a:r>
              <a:rPr lang="en-IN" sz="2400" dirty="0"/>
              <a:t> an attribute (describes an instance</a:t>
            </a:r>
          </a:p>
          <a:p>
            <a:endParaRPr lang="en-IN" sz="2400" dirty="0"/>
          </a:p>
          <a:p>
            <a:r>
              <a:rPr lang="en-IN" sz="2400" b="1" dirty="0">
                <a:solidFill>
                  <a:srgbClr val="FF0000"/>
                </a:solidFill>
              </a:rPr>
              <a:t>Branch</a:t>
            </a:r>
            <a:r>
              <a:rPr lang="en-IN" sz="2400" b="1" dirty="0"/>
              <a:t>: </a:t>
            </a:r>
            <a:r>
              <a:rPr lang="en-IN" sz="2400" dirty="0"/>
              <a:t>possible values of the attribute</a:t>
            </a:r>
          </a:p>
          <a:p>
            <a:endParaRPr lang="en-IN" sz="2400" dirty="0"/>
          </a:p>
          <a:p>
            <a:r>
              <a:rPr lang="en-IN" sz="2400" b="1" dirty="0">
                <a:solidFill>
                  <a:srgbClr val="FF0000"/>
                </a:solidFill>
              </a:rPr>
              <a:t>Leaf</a:t>
            </a:r>
            <a:r>
              <a:rPr lang="en-IN" sz="2400" dirty="0"/>
              <a:t>: class</a:t>
            </a:r>
          </a:p>
        </p:txBody>
      </p:sp>
    </p:spTree>
    <p:extLst>
      <p:ext uri="{BB962C8B-B14F-4D97-AF65-F5344CB8AC3E}">
        <p14:creationId xmlns:p14="http://schemas.microsoft.com/office/powerpoint/2010/main" val="109230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F4B6-CE7A-47A5-2F24-E2F76DC9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9F506-0BDA-CC5A-6B3A-F193A3457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" y="61334"/>
            <a:ext cx="11897360" cy="6248026"/>
          </a:xfrm>
        </p:spPr>
      </p:pic>
    </p:spTree>
    <p:extLst>
      <p:ext uri="{BB962C8B-B14F-4D97-AF65-F5344CB8AC3E}">
        <p14:creationId xmlns:p14="http://schemas.microsoft.com/office/powerpoint/2010/main" val="407511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5F37A-203E-72A7-6F0F-3D039CD77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40007"/>
            <a:ext cx="11480800" cy="6320153"/>
          </a:xfrm>
        </p:spPr>
      </p:pic>
    </p:spTree>
    <p:extLst>
      <p:ext uri="{BB962C8B-B14F-4D97-AF65-F5344CB8AC3E}">
        <p14:creationId xmlns:p14="http://schemas.microsoft.com/office/powerpoint/2010/main" val="78171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AB9CD-E77B-9F3E-50C6-8B805FB7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86" y="506122"/>
            <a:ext cx="5302232" cy="14131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DC4C-6289-EB21-A80C-297ECBFB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86" y="2601065"/>
            <a:ext cx="6213114" cy="34116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DFCDC-F47E-B2AB-88AA-68B789B2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36126-97EE-EADC-0AAB-C36E245C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8" y="424635"/>
            <a:ext cx="5689102" cy="35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7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2769-7F02-A6E1-A4E6-20B9704B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36357"/>
          </a:xfrm>
        </p:spPr>
        <p:txBody>
          <a:bodyPr>
            <a:normAutofit fontScale="90000"/>
          </a:bodyPr>
          <a:lstStyle/>
          <a:p>
            <a:r>
              <a:rPr lang="en-IN" dirty="0"/>
              <a:t>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FD275-2DCE-A6C3-D19B-D97D172BA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63" y="873760"/>
            <a:ext cx="10693357" cy="5110480"/>
          </a:xfrm>
        </p:spPr>
      </p:pic>
    </p:spTree>
    <p:extLst>
      <p:ext uri="{BB962C8B-B14F-4D97-AF65-F5344CB8AC3E}">
        <p14:creationId xmlns:p14="http://schemas.microsoft.com/office/powerpoint/2010/main" val="7875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BFCA80-6C42-A88E-2E0A-2EB24E769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02" y="609600"/>
            <a:ext cx="10200889" cy="4866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BED57-00C7-D141-BAEA-1512C1CDC9D0}"/>
              </a:ext>
            </a:extLst>
          </p:cNvPr>
          <p:cNvSpPr txBox="1"/>
          <p:nvPr/>
        </p:nvSpPr>
        <p:spPr>
          <a:xfrm>
            <a:off x="2672080" y="56223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https://www.slideshare.net/MdAlAmin187/decision-tree-in-artificial-intelligence</a:t>
            </a:r>
          </a:p>
        </p:txBody>
      </p:sp>
    </p:spTree>
    <p:extLst>
      <p:ext uri="{BB962C8B-B14F-4D97-AF65-F5344CB8AC3E}">
        <p14:creationId xmlns:p14="http://schemas.microsoft.com/office/powerpoint/2010/main" val="225053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4CF9A-06B8-FC12-A4AA-B1369784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137D7-22FE-71AF-7C7E-ED25E122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9" y="985971"/>
            <a:ext cx="5299675" cy="440898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0F795D-D212-ECA3-EF97-F8D43AB57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866" y="985971"/>
            <a:ext cx="5731933" cy="341328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DAF6A-D7C0-623E-2B82-342774B8CE11}"/>
              </a:ext>
            </a:extLst>
          </p:cNvPr>
          <p:cNvSpPr txBox="1"/>
          <p:nvPr/>
        </p:nvSpPr>
        <p:spPr>
          <a:xfrm>
            <a:off x="1869440" y="477520"/>
            <a:ext cx="168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83727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236</Words>
  <Application>Microsoft Office PowerPoint</Application>
  <PresentationFormat>Widescreen</PresentationFormat>
  <Paragraphs>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Amasis MT Pro Black</vt:lpstr>
      <vt:lpstr>Calibri</vt:lpstr>
      <vt:lpstr>Calibri Light</vt:lpstr>
      <vt:lpstr>Wingdings</vt:lpstr>
      <vt:lpstr>RetrospectVTI</vt:lpstr>
      <vt:lpstr>Decision Tree</vt:lpstr>
      <vt:lpstr>Decision Tree</vt:lpstr>
      <vt:lpstr>Loan approval or rejection</vt:lpstr>
      <vt:lpstr>PowerPoint Presentation</vt:lpstr>
      <vt:lpstr>PowerPoint Presentation</vt:lpstr>
      <vt:lpstr>PowerPoint Presentation</vt:lpstr>
      <vt:lpstr>Decision Tree</vt:lpstr>
      <vt:lpstr>PowerPoint Presentation</vt:lpstr>
      <vt:lpstr>PowerPoint Presentation</vt:lpstr>
      <vt:lpstr>PowerPoint Presentation</vt:lpstr>
      <vt:lpstr>Decision of root node: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steps</vt:lpstr>
      <vt:lpstr>PowerPoint Presentation</vt:lpstr>
      <vt:lpstr>PowerPoint Presentation</vt:lpstr>
      <vt:lpstr>gain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Rani Oomman Panicker [MAHE-MIT]</dc:creator>
  <cp:lastModifiedBy>Rani Oomman Panicker [MAHE-MIT]</cp:lastModifiedBy>
  <cp:revision>32</cp:revision>
  <dcterms:created xsi:type="dcterms:W3CDTF">2024-02-16T07:38:36Z</dcterms:created>
  <dcterms:modified xsi:type="dcterms:W3CDTF">2024-04-04T05:07:12Z</dcterms:modified>
</cp:coreProperties>
</file>